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slide" Target="slides/slide18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58ddc0196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58ddc0196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58ddc0196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58ddc0196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58ddc0196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58ddc0196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58ddc0196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58ddc0196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58ddc0196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58ddc0196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58ddc0196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58ddc0196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58ddc0196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58ddc0196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58ddc0196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58ddc0196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58ddc0196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58ddc0196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58ddc0196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58ddc019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58ddc0196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58ddc0196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58ddc0196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58ddc0196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58ddc0196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58ddc0196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8ddc0196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8ddc0196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58ddc0196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58ddc0196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58ddc0196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58ddc0196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58ddc0196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58ddc0196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Проектирование учебного процессора (УП)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Синтез автомата устройства управления (УУ) УП</a:t>
            </a:r>
            <a:endParaRPr/>
          </a:p>
        </p:txBody>
      </p:sp>
      <p:pic>
        <p:nvPicPr>
          <p:cNvPr descr="IMG_20171001_121256.jpg" id="121" name="Google Shape;121;p22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564212" y="1017725"/>
            <a:ext cx="6015573" cy="4065723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Синтез управляющих сигналов УУ УП (</a:t>
            </a:r>
            <a:r>
              <a:rPr lang="en">
                <a:solidFill>
                  <a:srgbClr val="00FF00"/>
                </a:solidFill>
              </a:rPr>
              <a:t>sub</a:t>
            </a:r>
            <a:r>
              <a:rPr lang="en"/>
              <a:t>, </a:t>
            </a:r>
            <a:r>
              <a:rPr lang="en">
                <a:solidFill>
                  <a:srgbClr val="FF0000"/>
                </a:solidFill>
              </a:rPr>
              <a:t>sw</a:t>
            </a:r>
            <a:r>
              <a:rPr lang="en"/>
              <a:t>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PCInc &lt;= </a:t>
            </a:r>
            <a:r>
              <a:rPr lang="en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(sn(2) and s_sw)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or </a:t>
            </a:r>
            <a:r>
              <a:rPr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(sn(4) and s_sub)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IRin &lt;= sn(1);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RegWR &lt;= </a:t>
            </a:r>
            <a:r>
              <a:rPr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(sn(3) and s_sub)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ResOrIm &lt;= </a:t>
            </a:r>
            <a:r>
              <a:rPr lang="en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(sn(3) and s_sub)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MemWR &lt;= </a:t>
            </a:r>
            <a:r>
              <a:rPr lang="en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(sn(4) and s_sw)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;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Соответствие блоков УУ в VHDL описании УУ</a:t>
            </a:r>
            <a:endParaRPr baseline="30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constant li  : STD_LOGIC_VECTOR(4 downto 0) := "00000";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constant lw  : STD_LOGIC_VECTOR(4 downto 0) := "00001";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constant sw  : STD_LOGIC_VECTOR(4 downto 0) := "00010";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constant ori : STD_LOGIC_VECTOR(4 downto 0) := "00100";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constant andi: STD_LOGIC_VECTOR(4 downto 0) := "00101";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constant add : STD_LOGIC_VECTOR(4 downto 0) := "00110";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constant sub : STD_LOGIC_VECTOR(4 downto 0) := "00111";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constant j   : STD_LOGIC_VECTOR(4 downto 0) := "01000";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constant je  : STD_LOGIC_VECTOR(4 downto 0) := "01010";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constant nop : STD_LOGIC_VECTOR(4 downto 0) := "10000";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Соответствие блоков УУ в VHDL описании УУ</a:t>
            </a:r>
            <a:endParaRPr baseline="30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s_li    &lt;= '1' when IR(7 downto 3) = li    else '0';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s_lw    &lt;= '1' when IR(7 downto 3) = lw    else '0';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s_sw    &lt;= '1' when IR(7 downto 3) = sw    else '0';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s_ori   &lt;= '1' when IR(7 downto 3) = ori   else '0';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s_andi  &lt;= '1' when IR(7 downto 3) = andi  else '0';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s_add   &lt;= '1' when IR(7 downto 3) = add   else '0';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s_sub   &lt;= '1' when IR(7 downto 3) = sub   else '0';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s_j     &lt;= '1' when IR(7 downto 3) = j     else '0';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s_je    &lt;= '1' when IR(7 downto 3) = je    else '0';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s_nop   &lt;= '1' when IR(7 downto 3) = nop   else '0';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Соответствие блоков УУ в VHDL описании УУ</a:t>
            </a:r>
            <a:endParaRPr baseline="30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process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(clk) 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begin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(clk = '0' 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clk'event) 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(rst = '1')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(s_li   = '1' 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sn(5) = '1')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(s_sw   = '1' 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sn(5) = '1')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... 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stage &lt;= X"0";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stage &lt;= stage + 1;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end if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		end if;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	end process;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0" name="Google Shape;15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Соответствие блоков УУ в VHDL описании УУ</a:t>
            </a:r>
            <a:endParaRPr baseline="30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process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(stage) 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begin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stage is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when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X"0"  =&gt;  sn &lt;= "0000000000000001";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when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X"1"  =&gt;  sn &lt;= "0000000000000010";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when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X"2"  =&gt;  sn &lt;= "0000000000000100";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when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X"3"  =&gt;  sn &lt;= "0000000000001000";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	...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when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X"E"  =&gt;  sn &lt;= "0100000000000000";	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when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others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=&gt; sn &lt;= "1000000000000000";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			end case; 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	end process;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7" name="Google Shape;15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Соответствие блоков УУ в VHDL описании УУ</a:t>
            </a:r>
            <a:endParaRPr baseline="30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process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(clk) 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begin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PCInc &lt;= (sn(2) and (s_li or s_lw or s_sw or s_j or s_je))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or (sn(5) and (s_li or s_sw)) or (sn(6) and s_lw)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or (sn(4) and (s_ori or s_andi or s_sub or s_add));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IRin &lt;= sn(1);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RegWR &lt;= (sn(4) and s_li) or (sn(5) and s_lw)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or (sn(3) and (s_ori or s_andi or s_sub or s_add));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ResOrIm &lt;= (sn(5) and s_lw)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or (sn(3) and (s_ori or s_andi or s_sub or s_add));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ResSrc &lt;= sn(5) and s_lw;    MemWR &lt;= sn(4) and s_sw;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PCin &lt;= sn(3) and s_j;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end process;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4" name="Google Shape;164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Литература</a:t>
            </a:r>
            <a:endParaRPr baseline="30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●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Computer Organization and Design: The Hardware/Software Interface, Third Edition // David A. Patterson, John L. Hennessy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●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Digital Design and Computer Architecture: ARM Edition // Sarah Harris, David Harris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●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Digital Design and Computer Architecture // David Money Harris, Sarah L. Harris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1" name="Google Shape;17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Спасибо за внимание</a:t>
            </a:r>
            <a:endParaRPr/>
          </a:p>
        </p:txBody>
      </p:sp>
      <p:sp>
        <p:nvSpPr>
          <p:cNvPr id="177" name="Google Shape;177;p3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Программная модель УП </a:t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До </a:t>
            </a:r>
            <a:r>
              <a:rPr lang="en">
                <a:solidFill>
                  <a:srgbClr val="00FF00"/>
                </a:solidFill>
              </a:rPr>
              <a:t>32</a:t>
            </a:r>
            <a:r>
              <a:rPr lang="en"/>
              <a:t> </a:t>
            </a:r>
            <a:r>
              <a:rPr lang="en">
                <a:solidFill>
                  <a:srgbClr val="00FF00"/>
                </a:solidFill>
              </a:rPr>
              <a:t>16-</a:t>
            </a:r>
            <a:r>
              <a:rPr lang="en"/>
              <a:t>битных инструкций c дополнительными 16-битными словами для мгновенных значений и адресов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До </a:t>
            </a:r>
            <a:r>
              <a:rPr lang="en">
                <a:solidFill>
                  <a:srgbClr val="00FF00"/>
                </a:solidFill>
              </a:rPr>
              <a:t>16</a:t>
            </a:r>
            <a:r>
              <a:rPr lang="en"/>
              <a:t> циклов обработки инструкций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00FF00"/>
                </a:solidFill>
              </a:rPr>
              <a:t>16</a:t>
            </a:r>
            <a:r>
              <a:rPr lang="en"/>
              <a:t> регистров общего назначения </a:t>
            </a:r>
            <a:r>
              <a:rPr lang="en">
                <a:solidFill>
                  <a:srgbClr val="00FF00"/>
                </a:solidFill>
              </a:rPr>
              <a:t>(R0-R15)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До </a:t>
            </a:r>
            <a:r>
              <a:rPr lang="en">
                <a:solidFill>
                  <a:srgbClr val="00FF00"/>
                </a:solidFill>
              </a:rPr>
              <a:t>64KB</a:t>
            </a:r>
            <a:r>
              <a:rPr lang="en"/>
              <a:t> памяти программ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До </a:t>
            </a:r>
            <a:r>
              <a:rPr lang="en">
                <a:solidFill>
                  <a:srgbClr val="00FF00"/>
                </a:solidFill>
              </a:rPr>
              <a:t>64KB</a:t>
            </a:r>
            <a:r>
              <a:rPr lang="en"/>
              <a:t> памяти данных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00FF00"/>
                </a:solidFill>
              </a:rPr>
              <a:t>1</a:t>
            </a:r>
            <a:r>
              <a:rPr lang="en"/>
              <a:t> вектор прерываний с дополнительным регистром состояния</a:t>
            </a:r>
            <a:endParaRPr/>
          </a:p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Набор команд УП / Описание формата команд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4533000" cy="3416400"/>
          </a:xfrm>
          <a:prstGeom prst="rect">
            <a:avLst/>
          </a:prstGeom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#     |-------16bit-----|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#   	</a:t>
            </a:r>
            <a:r>
              <a:rPr lang="en" sz="1000"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CCCCC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|XXX|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ADR2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 -- instruction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#   	</a:t>
            </a:r>
            <a:r>
              <a:rPr lang="en" sz="1000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jjjjj jjj jjjj jjjj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 -- immediate value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---------------------------------------------------------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# li	</a:t>
            </a:r>
            <a:r>
              <a:rPr lang="en" sz="1000"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00000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000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highlight>
                  <a:srgbClr val="FF0000"/>
                </a:highlight>
                <a:latin typeface="Courier New"/>
                <a:ea typeface="Courier New"/>
                <a:cs typeface="Courier New"/>
                <a:sym typeface="Courier New"/>
              </a:rPr>
              <a:t>0000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 --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$adr1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000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#j</a:t>
            </a:r>
            <a:endParaRPr sz="1000">
              <a:highlight>
                <a:srgbClr val="FFFF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#   	</a:t>
            </a:r>
            <a:r>
              <a:rPr lang="en" sz="1000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jjjjj jjj jjjj jjjj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# lw	</a:t>
            </a:r>
            <a:r>
              <a:rPr lang="en" sz="1000"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00001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000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highlight>
                  <a:srgbClr val="FF0000"/>
                </a:highlight>
                <a:latin typeface="Courier New"/>
                <a:ea typeface="Courier New"/>
                <a:cs typeface="Courier New"/>
                <a:sym typeface="Courier New"/>
              </a:rPr>
              <a:t>0000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 --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$adr1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= MEM[</a:t>
            </a:r>
            <a:r>
              <a:rPr lang="en" sz="1000">
                <a:highlight>
                  <a:srgbClr val="00FFFF"/>
                </a:highlight>
                <a:latin typeface="Courier New"/>
                <a:ea typeface="Courier New"/>
                <a:cs typeface="Courier New"/>
                <a:sym typeface="Courier New"/>
              </a:rPr>
              <a:t>#a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#   	</a:t>
            </a:r>
            <a:r>
              <a:rPr lang="en" sz="1000">
                <a:highlight>
                  <a:srgbClr val="00FFFF"/>
                </a:highlight>
                <a:latin typeface="Courier New"/>
                <a:ea typeface="Courier New"/>
                <a:cs typeface="Courier New"/>
                <a:sym typeface="Courier New"/>
              </a:rPr>
              <a:t>aaaaa aaa aaaa aaaa</a:t>
            </a:r>
            <a:endParaRPr sz="1000">
              <a:highlight>
                <a:srgbClr val="00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# sw	</a:t>
            </a:r>
            <a:r>
              <a:rPr lang="en" sz="1000"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00010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000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highlight>
                  <a:srgbClr val="FF0000"/>
                </a:highlight>
                <a:latin typeface="Courier New"/>
                <a:ea typeface="Courier New"/>
                <a:cs typeface="Courier New"/>
                <a:sym typeface="Courier New"/>
              </a:rPr>
              <a:t>0000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 -- MEM[</a:t>
            </a:r>
            <a:r>
              <a:rPr lang="en" sz="1000">
                <a:highlight>
                  <a:srgbClr val="00FFFF"/>
                </a:highlight>
                <a:latin typeface="Courier New"/>
                <a:ea typeface="Courier New"/>
                <a:cs typeface="Courier New"/>
                <a:sym typeface="Courier New"/>
              </a:rPr>
              <a:t>#a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] =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$adr1</a:t>
            </a:r>
            <a:endParaRPr sz="1000">
              <a:highlight>
                <a:srgbClr val="FF00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#   	</a:t>
            </a:r>
            <a:r>
              <a:rPr lang="en" sz="1000">
                <a:highlight>
                  <a:srgbClr val="00FFFF"/>
                </a:highlight>
                <a:latin typeface="Courier New"/>
                <a:ea typeface="Courier New"/>
                <a:cs typeface="Courier New"/>
                <a:sym typeface="Courier New"/>
              </a:rPr>
              <a:t>aaaaa aaa aaaa aaaa</a:t>
            </a:r>
            <a:endParaRPr sz="1000">
              <a:highlight>
                <a:srgbClr val="00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# or	</a:t>
            </a:r>
            <a:r>
              <a:rPr lang="en" sz="1000"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00100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000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adr2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	--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|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adr2</a:t>
            </a:r>
            <a:endParaRPr sz="1000">
              <a:highlight>
                <a:srgbClr val="FF00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# and	</a:t>
            </a:r>
            <a:r>
              <a:rPr lang="en" sz="1000"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00101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000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adr2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 --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&amp;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adr2</a:t>
            </a:r>
            <a:endParaRPr sz="1000">
              <a:highlight>
                <a:srgbClr val="FF00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# add	</a:t>
            </a:r>
            <a:r>
              <a:rPr lang="en" sz="1000"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00110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000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adr2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 --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adr2</a:t>
            </a:r>
            <a:endParaRPr sz="1000">
              <a:highlight>
                <a:srgbClr val="FF00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# sub	</a:t>
            </a:r>
            <a:r>
              <a:rPr lang="en" sz="1000"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00111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000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 u="sng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adr2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 --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-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adr2</a:t>
            </a:r>
            <a:endParaRPr sz="1000">
              <a:highlight>
                <a:srgbClr val="FF00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# j 	</a:t>
            </a:r>
            <a:r>
              <a:rPr lang="en" sz="1000"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01000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000 </a:t>
            </a:r>
            <a:r>
              <a:rPr lang="en" sz="1000">
                <a:highlight>
                  <a:srgbClr val="FF0000"/>
                </a:highlight>
                <a:latin typeface="Courier New"/>
                <a:ea typeface="Courier New"/>
                <a:cs typeface="Courier New"/>
                <a:sym typeface="Courier New"/>
              </a:rPr>
              <a:t>0000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highlight>
                  <a:srgbClr val="FF0000"/>
                </a:highlight>
                <a:latin typeface="Courier New"/>
                <a:ea typeface="Courier New"/>
                <a:cs typeface="Courier New"/>
                <a:sym typeface="Courier New"/>
              </a:rPr>
              <a:t>0000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	-- pc = </a:t>
            </a:r>
            <a:r>
              <a:rPr lang="en" sz="1000">
                <a:highlight>
                  <a:srgbClr val="00FFFF"/>
                </a:highlight>
                <a:latin typeface="Courier New"/>
                <a:ea typeface="Courier New"/>
                <a:cs typeface="Courier New"/>
                <a:sym typeface="Courier New"/>
              </a:rPr>
              <a:t>#a</a:t>
            </a:r>
            <a:endParaRPr sz="1000">
              <a:highlight>
                <a:srgbClr val="00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#   	</a:t>
            </a:r>
            <a:r>
              <a:rPr lang="en" sz="1000">
                <a:highlight>
                  <a:srgbClr val="00FFFF"/>
                </a:highlight>
                <a:latin typeface="Courier New"/>
                <a:ea typeface="Courier New"/>
                <a:cs typeface="Courier New"/>
                <a:sym typeface="Courier New"/>
              </a:rPr>
              <a:t>aaaaa aaa aaaa aaaa</a:t>
            </a:r>
            <a:endParaRPr sz="1000">
              <a:highlight>
                <a:srgbClr val="00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# jr	</a:t>
            </a:r>
            <a:r>
              <a:rPr lang="en" sz="1000"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01001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000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adr1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highlight>
                  <a:srgbClr val="FF0000"/>
                </a:highlight>
                <a:latin typeface="Courier New"/>
                <a:ea typeface="Courier New"/>
                <a:cs typeface="Courier New"/>
                <a:sym typeface="Courier New"/>
              </a:rPr>
              <a:t>0000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 -- pc = </a:t>
            </a:r>
            <a:r>
              <a:rPr lang="en" sz="1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$adr1</a:t>
            </a:r>
            <a:endParaRPr sz="1000">
              <a:highlight>
                <a:srgbClr val="FF00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# je	</a:t>
            </a:r>
            <a:r>
              <a:rPr lang="en" sz="1000"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01010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000 </a:t>
            </a:r>
            <a:r>
              <a:rPr lang="en" sz="1000">
                <a:highlight>
                  <a:srgbClr val="FF0000"/>
                </a:highlight>
                <a:latin typeface="Courier New"/>
                <a:ea typeface="Courier New"/>
                <a:cs typeface="Courier New"/>
                <a:sym typeface="Courier New"/>
              </a:rPr>
              <a:t>0000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highlight>
                  <a:srgbClr val="FF0000"/>
                </a:highlight>
                <a:latin typeface="Courier New"/>
                <a:ea typeface="Courier New"/>
                <a:cs typeface="Courier New"/>
                <a:sym typeface="Courier New"/>
              </a:rPr>
              <a:t>0000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 -- pc = !z ? pc + 1 : </a:t>
            </a:r>
            <a:r>
              <a:rPr lang="en" sz="1000">
                <a:highlight>
                  <a:srgbClr val="00FFFF"/>
                </a:highlight>
                <a:latin typeface="Courier New"/>
                <a:ea typeface="Courier New"/>
                <a:cs typeface="Courier New"/>
                <a:sym typeface="Courier New"/>
              </a:rPr>
              <a:t>#a</a:t>
            </a:r>
            <a:endParaRPr sz="1000">
              <a:highlight>
                <a:srgbClr val="00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#   	</a:t>
            </a:r>
            <a:r>
              <a:rPr lang="en" sz="1000">
                <a:highlight>
                  <a:srgbClr val="00FFFF"/>
                </a:highlight>
                <a:latin typeface="Courier New"/>
                <a:ea typeface="Courier New"/>
                <a:cs typeface="Courier New"/>
                <a:sym typeface="Courier New"/>
              </a:rPr>
              <a:t>aaaaa aaa aaaa aaaa</a:t>
            </a:r>
            <a:endParaRPr sz="1000">
              <a:highlight>
                <a:srgbClr val="00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# nop	</a:t>
            </a:r>
            <a:r>
              <a:rPr lang="en" sz="1000"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10000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000 </a:t>
            </a:r>
            <a:r>
              <a:rPr lang="en" sz="1000">
                <a:highlight>
                  <a:srgbClr val="FF0000"/>
                </a:highlight>
                <a:latin typeface="Courier New"/>
                <a:ea typeface="Courier New"/>
                <a:cs typeface="Courier New"/>
                <a:sym typeface="Courier New"/>
              </a:rPr>
              <a:t>0000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highlight>
                  <a:srgbClr val="FF0000"/>
                </a:highlight>
                <a:latin typeface="Courier New"/>
                <a:ea typeface="Courier New"/>
                <a:cs typeface="Courier New"/>
                <a:sym typeface="Courier New"/>
              </a:rPr>
              <a:t>0000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 -- pc = pc + 1</a:t>
            </a:r>
            <a:endParaRPr/>
          </a:p>
        </p:txBody>
      </p:sp>
      <p:sp>
        <p:nvSpPr>
          <p:cNvPr id="68" name="Google Shape;68;p15"/>
          <p:cNvSpPr txBox="1"/>
          <p:nvPr>
            <p:ph idx="2" type="body"/>
          </p:nvPr>
        </p:nvSpPr>
        <p:spPr>
          <a:xfrm>
            <a:off x="5225150" y="1152475"/>
            <a:ext cx="3607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highlight>
                  <a:srgbClr val="00FF00"/>
                </a:highlight>
              </a:rPr>
              <a:t>Код инструкции (5 бит)</a:t>
            </a:r>
            <a:endParaRPr>
              <a:highlight>
                <a:srgbClr val="00FF00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highlight>
                  <a:srgbClr val="FFFF00"/>
                </a:highlight>
              </a:rPr>
              <a:t>Мгновенное значение (16 бит)</a:t>
            </a:r>
            <a:endParaRPr>
              <a:highlight>
                <a:srgbClr val="FFFF00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highlight>
                  <a:srgbClr val="FF00FF"/>
                </a:highlight>
              </a:rPr>
              <a:t>Адрес регистра (4 бит)</a:t>
            </a:r>
            <a:endParaRPr>
              <a:highlight>
                <a:srgbClr val="FF00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highlight>
                  <a:srgbClr val="FF0000"/>
                </a:highlight>
              </a:rPr>
              <a:t>Значение, которое не используется в данной команде</a:t>
            </a:r>
            <a:endParaRPr>
              <a:highlight>
                <a:srgbClr val="FF0000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highlight>
                  <a:srgbClr val="00FFFF"/>
                </a:highlight>
              </a:rPr>
              <a:t>Адрес в памяти данных (16 бит)</a:t>
            </a:r>
            <a:endParaRPr>
              <a:highlight>
                <a:srgbClr val="00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Зарезервировано (3 бит)</a:t>
            </a:r>
            <a:endParaRPr/>
          </a:p>
        </p:txBody>
      </p:sp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Набор команд УП / Пример команды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4926000" cy="3416400"/>
          </a:xfrm>
          <a:prstGeom prst="rect">
            <a:avLst/>
          </a:prstGeom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li</a:t>
            </a:r>
            <a:r>
              <a:rPr lang="en" sz="3000"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3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r2</a:t>
            </a:r>
            <a:r>
              <a:rPr lang="en" sz="3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3000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0x1234</a:t>
            </a:r>
            <a:endParaRPr sz="3000">
              <a:highlight>
                <a:srgbClr val="FFFF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3000"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00000</a:t>
            </a:r>
            <a:r>
              <a:rPr lang="en" sz="3000">
                <a:latin typeface="Courier New"/>
                <a:ea typeface="Courier New"/>
                <a:cs typeface="Courier New"/>
                <a:sym typeface="Courier New"/>
              </a:rPr>
              <a:t> 111 </a:t>
            </a:r>
            <a:r>
              <a:rPr lang="en" sz="3000">
                <a:highlight>
                  <a:srgbClr val="FF00FF"/>
                </a:highlight>
                <a:latin typeface="Courier New"/>
                <a:ea typeface="Courier New"/>
                <a:cs typeface="Courier New"/>
                <a:sym typeface="Courier New"/>
              </a:rPr>
              <a:t>0010</a:t>
            </a:r>
            <a:r>
              <a:rPr lang="en" sz="3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3000">
                <a:highlight>
                  <a:srgbClr val="FF0000"/>
                </a:highlight>
                <a:latin typeface="Courier New"/>
                <a:ea typeface="Courier New"/>
                <a:cs typeface="Courier New"/>
                <a:sym typeface="Courier New"/>
              </a:rPr>
              <a:t>0000</a:t>
            </a:r>
            <a:endParaRPr sz="3000">
              <a:highlight>
                <a:srgbClr val="FF0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0100 0011 0010 0001</a:t>
            </a:r>
            <a:endParaRPr>
              <a:highlight>
                <a:srgbClr val="FFFF00"/>
              </a:highlight>
            </a:endParaRPr>
          </a:p>
        </p:txBody>
      </p:sp>
      <p:sp>
        <p:nvSpPr>
          <p:cNvPr id="76" name="Google Shape;76;p16"/>
          <p:cNvSpPr txBox="1"/>
          <p:nvPr>
            <p:ph idx="2" type="body"/>
          </p:nvPr>
        </p:nvSpPr>
        <p:spPr>
          <a:xfrm>
            <a:off x="5351975" y="1152475"/>
            <a:ext cx="348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highlight>
                  <a:srgbClr val="00FF00"/>
                </a:highlight>
              </a:rPr>
              <a:t>Код инструкции (5 бит)</a:t>
            </a:r>
            <a:endParaRPr>
              <a:highlight>
                <a:srgbClr val="00FF00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highlight>
                  <a:srgbClr val="FFFF00"/>
                </a:highlight>
              </a:rPr>
              <a:t>Мгновенное значение (16 бит)</a:t>
            </a:r>
            <a:endParaRPr>
              <a:highlight>
                <a:srgbClr val="FFFF00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highlight>
                  <a:srgbClr val="FF00FF"/>
                </a:highlight>
              </a:rPr>
              <a:t>Адрес регистра (4 бит)</a:t>
            </a:r>
            <a:endParaRPr>
              <a:highlight>
                <a:srgbClr val="FF00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highlight>
                  <a:srgbClr val="FF0000"/>
                </a:highlight>
              </a:rPr>
              <a:t>Значение, которое не используется в данной команде</a:t>
            </a:r>
            <a:endParaRPr>
              <a:highlight>
                <a:srgbClr val="FF0000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highlight>
                  <a:srgbClr val="00FFFF"/>
                </a:highlight>
              </a:rPr>
              <a:t>Адрес в памяти данных (16 бит)</a:t>
            </a:r>
            <a:endParaRPr>
              <a:highlight>
                <a:srgbClr val="00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Зарезервировано (3 бит)</a:t>
            </a:r>
            <a:endParaRPr/>
          </a:p>
        </p:txBody>
      </p:sp>
      <p:sp>
        <p:nvSpPr>
          <p:cNvPr id="77" name="Google Shape;77;p16"/>
          <p:cNvSpPr/>
          <p:nvPr/>
        </p:nvSpPr>
        <p:spPr>
          <a:xfrm rot="5400000">
            <a:off x="2089900" y="2077200"/>
            <a:ext cx="938400" cy="989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FF00"/>
              </a:solidFill>
              <a:highlight>
                <a:srgbClr val="00FF00"/>
              </a:highlight>
            </a:endParaRPr>
          </a:p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Набор команд УП / Пример программы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2919600" cy="3416400"/>
          </a:xfrm>
          <a:prstGeom prst="rect">
            <a:avLst/>
          </a:prstGeom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0x00: li R1 0x1234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0x02: li R2 0x4321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0x04: sw R1 0x55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0x06: lw R1 0x55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0x08: or R1 R2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0x09: and R1 R2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0x10: add R1 R2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0x11: sub R2 R1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0x12: j 0</a:t>
            </a:r>
            <a:endParaRPr/>
          </a:p>
        </p:txBody>
      </p:sp>
      <p:sp>
        <p:nvSpPr>
          <p:cNvPr id="85" name="Google Shape;85;p17"/>
          <p:cNvSpPr txBox="1"/>
          <p:nvPr>
            <p:ph idx="2" type="body"/>
          </p:nvPr>
        </p:nvSpPr>
        <p:spPr>
          <a:xfrm>
            <a:off x="4169700" y="1152475"/>
            <a:ext cx="2983200" cy="3416400"/>
          </a:xfrm>
          <a:prstGeom prst="rect">
            <a:avLst/>
          </a:prstGeom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0x00: 00000 111 0001 0000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0x01: 00010 010 0011 0100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0x02: 00000 111 0010 0000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0x03: 01000 011 0010 0001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0x04: 00010 111 0001 0000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0x05: 00000 000 0101 0101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0x06: 00001 111 0001 0000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0x07: 00000 000 0101 0101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0x08: 00100 111 0001 0010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0x09: 00101 111 0001 0010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0x10: 00110 111 0001 0010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0x11: 00111 111 0010 0001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0x12: 01000 111 0000 0000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0x13: 00000 000 0000 0000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6" name="Google Shape;86;p17"/>
          <p:cNvSpPr/>
          <p:nvPr/>
        </p:nvSpPr>
        <p:spPr>
          <a:xfrm>
            <a:off x="3231300" y="2366125"/>
            <a:ext cx="938400" cy="989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FF00"/>
              </a:solidFill>
              <a:highlight>
                <a:srgbClr val="00FF00"/>
              </a:highlight>
            </a:endParaRPr>
          </a:p>
        </p:txBody>
      </p:sp>
      <p:sp>
        <p:nvSpPr>
          <p:cNvPr id="87" name="Google Shape;8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Основные блоки и потоки данных УП</a:t>
            </a:r>
            <a:endParaRPr/>
          </a:p>
        </p:txBody>
      </p:sp>
      <p:pic>
        <p:nvPicPr>
          <p:cNvPr descr="IMG_20171001_114333.jpg" id="93" name="Google Shape;93;p18"/>
          <p:cNvPicPr preferRelativeResize="0"/>
          <p:nvPr/>
        </p:nvPicPr>
        <p:blipFill>
          <a:blip r:embed="rId3">
            <a:alphaModFix amt="51000"/>
          </a:blip>
          <a:stretch>
            <a:fillRect/>
          </a:stretch>
        </p:blipFill>
        <p:spPr>
          <a:xfrm>
            <a:off x="0" y="1460635"/>
            <a:ext cx="9143999" cy="311858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Схема технологическая УП в САПР Xilinx ISE</a:t>
            </a:r>
            <a:endParaRPr/>
          </a:p>
        </p:txBody>
      </p:sp>
      <p:pic>
        <p:nvPicPr>
          <p:cNvPr descr="Screen Shot 2017-10-01 at 11.51.56.png" id="100" name="Google Shape;100;p19"/>
          <p:cNvPicPr preferRelativeResize="0"/>
          <p:nvPr/>
        </p:nvPicPr>
        <p:blipFill>
          <a:blip r:embed="rId3">
            <a:alphaModFix amt="44000"/>
          </a:blip>
          <a:stretch>
            <a:fillRect/>
          </a:stretch>
        </p:blipFill>
        <p:spPr>
          <a:xfrm>
            <a:off x="0" y="972738"/>
            <a:ext cx="9143999" cy="4170773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Временные диаграммы работы УП (</a:t>
            </a:r>
            <a:r>
              <a:rPr lang="en"/>
              <a:t>sw R1 0x55</a:t>
            </a:r>
            <a:r>
              <a:rPr lang="en"/>
              <a:t>)</a:t>
            </a:r>
            <a:endParaRPr/>
          </a:p>
        </p:txBody>
      </p:sp>
      <p:pic>
        <p:nvPicPr>
          <p:cNvPr descr="Screen Shot 2017-10-01 at 12.40.08.png"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60398"/>
            <a:ext cx="9143999" cy="4183104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Временные диаграммы работы УП (sub R2 R1)</a:t>
            </a:r>
            <a:endParaRPr/>
          </a:p>
        </p:txBody>
      </p:sp>
      <p:pic>
        <p:nvPicPr>
          <p:cNvPr descr="Screen Shot 2017-10-01 at 12.42.55.png"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60864"/>
            <a:ext cx="9144003" cy="4182624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